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425" r:id="rId2"/>
    <p:sldId id="419" r:id="rId3"/>
    <p:sldId id="420" r:id="rId4"/>
    <p:sldId id="421" r:id="rId5"/>
    <p:sldId id="422" r:id="rId6"/>
    <p:sldId id="423" r:id="rId7"/>
    <p:sldId id="428" r:id="rId8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5B5B"/>
    <a:srgbClr val="B90725"/>
    <a:srgbClr val="A50021"/>
    <a:srgbClr val="3F1E03"/>
    <a:srgbClr val="F79121"/>
    <a:srgbClr val="626262"/>
    <a:srgbClr val="FFDD71"/>
    <a:srgbClr val="51515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442" autoAdjust="0"/>
    <p:restoredTop sz="99267" autoAdjust="0"/>
  </p:normalViewPr>
  <p:slideViewPr>
    <p:cSldViewPr>
      <p:cViewPr>
        <p:scale>
          <a:sx n="90" d="100"/>
          <a:sy n="90" d="100"/>
        </p:scale>
        <p:origin x="-2340" y="-6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29" tIns="45714" rIns="91429" bIns="45714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9" y="0"/>
            <a:ext cx="2946400" cy="496888"/>
          </a:xfrm>
          <a:prstGeom prst="rect">
            <a:avLst/>
          </a:prstGeom>
        </p:spPr>
        <p:txBody>
          <a:bodyPr vert="horz" lIns="91429" tIns="45714" rIns="91429" bIns="45714" rtlCol="0"/>
          <a:lstStyle>
            <a:lvl1pPr algn="r">
              <a:defRPr sz="1200"/>
            </a:lvl1pPr>
          </a:lstStyle>
          <a:p>
            <a:pPr>
              <a:defRPr/>
            </a:pPr>
            <a:fld id="{9D9F73F9-26F9-4D6A-8C20-9D447918CB20}" type="datetimeFigureOut">
              <a:rPr lang="ru-RU"/>
              <a:pPr>
                <a:defRPr/>
              </a:pPr>
              <a:t>29.01.2025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29" tIns="45714" rIns="91429" bIns="45714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9" y="9428163"/>
            <a:ext cx="2946400" cy="496887"/>
          </a:xfrm>
          <a:prstGeom prst="rect">
            <a:avLst/>
          </a:prstGeom>
        </p:spPr>
        <p:txBody>
          <a:bodyPr vert="horz" lIns="91429" tIns="45714" rIns="91429" bIns="45714" rtlCol="0" anchor="b"/>
          <a:lstStyle>
            <a:lvl1pPr algn="r">
              <a:defRPr sz="1200"/>
            </a:lvl1pPr>
          </a:lstStyle>
          <a:p>
            <a:pPr>
              <a:defRPr/>
            </a:pPr>
            <a:fld id="{10F25E24-E2E5-4312-A689-EF83156332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706945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29" tIns="45714" rIns="91429" bIns="45714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9" y="0"/>
            <a:ext cx="2946400" cy="496888"/>
          </a:xfrm>
          <a:prstGeom prst="rect">
            <a:avLst/>
          </a:prstGeom>
        </p:spPr>
        <p:txBody>
          <a:bodyPr vert="horz" lIns="91429" tIns="45714" rIns="91429" bIns="45714" rtlCol="0"/>
          <a:lstStyle>
            <a:lvl1pPr algn="r">
              <a:defRPr sz="1200"/>
            </a:lvl1pPr>
          </a:lstStyle>
          <a:p>
            <a:pPr>
              <a:defRPr/>
            </a:pPr>
            <a:fld id="{82DD33C9-AB93-4B8A-BCA2-2F2C720414F7}" type="datetimeFigureOut">
              <a:rPr lang="ru-RU"/>
              <a:pPr>
                <a:defRPr/>
              </a:pPr>
              <a:t>29.01.2025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9" tIns="45714" rIns="91429" bIns="45714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1" y="4714881"/>
            <a:ext cx="5438775" cy="4467225"/>
          </a:xfrm>
          <a:prstGeom prst="rect">
            <a:avLst/>
          </a:prstGeom>
        </p:spPr>
        <p:txBody>
          <a:bodyPr vert="horz" lIns="91429" tIns="45714" rIns="91429" bIns="45714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29" tIns="45714" rIns="91429" bIns="45714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9" y="9428163"/>
            <a:ext cx="2946400" cy="496887"/>
          </a:xfrm>
          <a:prstGeom prst="rect">
            <a:avLst/>
          </a:prstGeom>
        </p:spPr>
        <p:txBody>
          <a:bodyPr vert="horz" lIns="91429" tIns="45714" rIns="91429" bIns="45714" rtlCol="0" anchor="b"/>
          <a:lstStyle>
            <a:lvl1pPr algn="r">
              <a:defRPr sz="1200"/>
            </a:lvl1pPr>
          </a:lstStyle>
          <a:p>
            <a:pPr>
              <a:defRPr/>
            </a:pPr>
            <a:fld id="{F1ED7AFC-0199-4D18-8588-C08CDAA233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081562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1ED7AFC-0199-4D18-8588-C08CDAA233D9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080684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1ED7AFC-0199-4D18-8588-C08CDAA233D9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80684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1ED7AFC-0199-4D18-8588-C08CDAA233D9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080684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5988" y="744538"/>
            <a:ext cx="4965700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8EDD6461-B4F1-45EB-A972-86D01D1129C1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5</a:t>
            </a:fld>
            <a:endParaRPr 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1ED7AFC-0199-4D18-8588-C08CDAA233D9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080684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C619B-E316-4228-8258-EF3CDDE70E68}" type="datetime1">
              <a:rPr lang="ru-RU" smtClean="0"/>
              <a:pPr>
                <a:defRPr/>
              </a:pPr>
              <a:t>29.01.2025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3E1030-4103-4635-9163-C645B35E90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682E61-D808-4527-85C1-6322BAF831B4}" type="datetime1">
              <a:rPr lang="ru-RU" smtClean="0"/>
              <a:pPr>
                <a:defRPr/>
              </a:pPr>
              <a:t>29.01.2025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187F0D-6DA3-48B6-9900-82B6FD626E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312DDA-548D-4DD5-9248-CF48BC9DEF13}" type="datetime1">
              <a:rPr lang="ru-RU" smtClean="0"/>
              <a:pPr>
                <a:defRPr/>
              </a:pPr>
              <a:t>29.01.2025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A5C51C-03D4-4313-A5B2-4A91A6A174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Описание бизнес-процесс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mega-u.ru/sites/default/files/styles/large/public/sov_dir_0.jpg?itok=rl2_9qcH"/>
          <p:cNvPicPr>
            <a:picLocks noChangeAspect="1" noChangeArrowheads="1"/>
          </p:cNvPicPr>
          <p:nvPr userDrawn="1"/>
        </p:nvPicPr>
        <p:blipFill>
          <a:blip r:embed="rId2"/>
          <a:srcRect t="79594" b="6009"/>
          <a:stretch>
            <a:fillRect/>
          </a:stretch>
        </p:blipFill>
        <p:spPr bwMode="auto">
          <a:xfrm>
            <a:off x="-3175" y="-26988"/>
            <a:ext cx="9144000" cy="719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10"/>
          <p:cNvSpPr/>
          <p:nvPr userDrawn="1"/>
        </p:nvSpPr>
        <p:spPr>
          <a:xfrm>
            <a:off x="-7938" y="730250"/>
            <a:ext cx="9151938" cy="46039"/>
          </a:xfrm>
          <a:prstGeom prst="rect">
            <a:avLst/>
          </a:prstGeom>
          <a:solidFill>
            <a:schemeClr val="accent4"/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395536" y="188640"/>
            <a:ext cx="7239000" cy="533400"/>
          </a:xfrm>
          <a:prstGeom prst="rect">
            <a:avLst/>
          </a:prstGeom>
          <a:noFill/>
        </p:spPr>
        <p:txBody>
          <a:bodyPr/>
          <a:lstStyle>
            <a:lvl1pPr algn="l" eaLnBrk="1" latinLnBrk="0" hangingPunct="1">
              <a:defRPr kumimoji="0" lang="ru-RU" sz="2000" b="1" cap="all" spc="150" baseline="0">
                <a:solidFill>
                  <a:schemeClr val="bg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Rectangle 3"/>
          <p:cNvSpPr>
            <a:spLocks noGrp="1"/>
          </p:cNvSpPr>
          <p:nvPr>
            <p:ph type="dt" sz="half" idx="10"/>
          </p:nvPr>
        </p:nvSpPr>
        <p:spPr>
          <a:xfrm>
            <a:off x="228600" y="6477000"/>
            <a:ext cx="1600200" cy="304800"/>
          </a:xfrm>
        </p:spPr>
        <p:txBody>
          <a:bodyPr/>
          <a:lstStyle>
            <a:lvl1pPr algn="l" eaLnBrk="1" latinLnBrk="0" hangingPunct="1">
              <a:defRPr kumimoji="0" lang="ru-RU">
                <a:solidFill>
                  <a:srgbClr val="A0A0A0"/>
                </a:solidFill>
              </a:defRPr>
            </a:lvl1pPr>
            <a:extLst/>
          </a:lstStyle>
          <a:p>
            <a:pPr>
              <a:defRPr/>
            </a:pPr>
            <a:fld id="{C289E68A-7191-4723-951F-5B0A74BE2E55}" type="datetime1">
              <a:rPr lang="ru-RU" smtClean="0"/>
              <a:pPr>
                <a:defRPr/>
              </a:pPr>
              <a:t>29.01.2025</a:t>
            </a:fld>
            <a:endParaRPr dirty="0"/>
          </a:p>
        </p:txBody>
      </p:sp>
      <p:sp>
        <p:nvSpPr>
          <p:cNvPr id="6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ru-RU">
                <a:solidFill>
                  <a:schemeClr val="bg1"/>
                </a:solidFill>
              </a:defRPr>
            </a:lvl1pPr>
            <a:extLst/>
          </a:lstStyle>
          <a:p>
            <a:pPr>
              <a:defRPr/>
            </a:pPr>
            <a:endParaRPr/>
          </a:p>
        </p:txBody>
      </p:sp>
      <p:sp>
        <p:nvSpPr>
          <p:cNvPr id="7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6477002" y="6477000"/>
            <a:ext cx="1020763" cy="3048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51EAF0E-1C8E-48D2-92ED-C1FD2F5740B6}" type="slidenum">
              <a:rPr/>
              <a:pPr>
                <a:defRPr/>
              </a:pPr>
              <a:t>‹#›</a:t>
            </a:fld>
            <a:endParaRPr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49DE0A-49A8-406A-9050-209B6A4C639C}" type="datetime1">
              <a:rPr lang="ru-RU" smtClean="0"/>
              <a:pPr>
                <a:defRPr/>
              </a:pPr>
              <a:t>29.01.2025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AC4EE5-164F-43E6-8D71-F6E1418B55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15F61F-BF8F-4221-B6B5-4B672E13948A}" type="datetime1">
              <a:rPr lang="ru-RU" smtClean="0"/>
              <a:pPr>
                <a:defRPr/>
              </a:pPr>
              <a:t>29.01.2025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31649B-8C53-45EF-9D34-92B495D3DD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FDC7B4-C409-4188-8B03-ABF788019718}" type="datetime1">
              <a:rPr lang="ru-RU" smtClean="0"/>
              <a:pPr>
                <a:defRPr/>
              </a:pPr>
              <a:t>29.01.2025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F70312-5321-4521-A780-3D4EE60701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A8D87A-B21A-415F-9A9B-66B59409936A}" type="datetime1">
              <a:rPr lang="ru-RU" smtClean="0"/>
              <a:pPr>
                <a:defRPr/>
              </a:pPr>
              <a:t>29.01.2025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81F33-B7EB-471A-94EA-D99D6BCAEF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9FA4EF-48B4-4689-9680-E71720F57396}" type="datetime1">
              <a:rPr lang="ru-RU" smtClean="0"/>
              <a:pPr>
                <a:defRPr/>
              </a:pPr>
              <a:t>29.01.2025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A90C42-9C74-47A6-9A30-15F4E2862F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71AED-3F87-4056-B3D8-52AF61E21879}" type="datetime1">
              <a:rPr lang="ru-RU" smtClean="0"/>
              <a:pPr>
                <a:defRPr/>
              </a:pPr>
              <a:t>29.01.2025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8B269-E2D3-4F0E-BA44-7D64B998CE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540A8C-FBE1-4451-B832-849A9F4BDDC9}" type="datetime1">
              <a:rPr lang="ru-RU" smtClean="0"/>
              <a:pPr>
                <a:defRPr/>
              </a:pPr>
              <a:t>29.01.2025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F9E556-C760-4DC5-A2C0-1F85D19E97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9E1613-EE29-43A4-8DEB-4A1B3695C9B9}" type="datetime1">
              <a:rPr lang="ru-RU" smtClean="0"/>
              <a:pPr>
                <a:defRPr/>
              </a:pPr>
              <a:t>29.01.2025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026E8-C29D-4D04-8BCC-038F0D2EBC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9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DC13AA5-62B2-4D40-8F83-EC08B3226DB3}" type="datetime1">
              <a:rPr lang="ru-RU" smtClean="0"/>
              <a:pPr>
                <a:defRPr/>
              </a:pPr>
              <a:t>29.01.2025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EB1426E-A9C2-4D1D-8CA2-9D4DD6945F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  <p:sldLayoutId id="2147483816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2.pn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2.pn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25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71612"/>
            <a:ext cx="7772400" cy="3786214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Национальные проекты Златоустовского городского округа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ИСПОЛНЕНИЕ 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2024 год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2404" r="15103"/>
          <a:stretch/>
        </p:blipFill>
        <p:spPr bwMode="auto">
          <a:xfrm>
            <a:off x="-32" y="-24"/>
            <a:ext cx="1115616" cy="112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Нац_проекты_лого_крас.jpg"/>
          <p:cNvPicPr>
            <a:picLocks noChangeAspect="1"/>
          </p:cNvPicPr>
          <p:nvPr/>
        </p:nvPicPr>
        <p:blipFill>
          <a:blip r:embed="rId3" cstate="print"/>
          <a:srcRect l="14286" t="17857" r="10713" b="21427"/>
          <a:stretch>
            <a:fillRect/>
          </a:stretch>
        </p:blipFill>
        <p:spPr>
          <a:xfrm>
            <a:off x="7643834" y="-24"/>
            <a:ext cx="1500198" cy="121444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AutoShape 35" descr="https://static.vecteezy.com/system/resources/previews/000/097/641/original/sport-circle-icons-vector.jpg"/>
          <p:cNvSpPr>
            <a:spLocks noChangeAspect="1" noChangeArrowheads="1"/>
          </p:cNvSpPr>
          <p:nvPr/>
        </p:nvSpPr>
        <p:spPr bwMode="auto">
          <a:xfrm>
            <a:off x="155575" y="-14393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0" name="AutoShape 37" descr="https://static.vecteezy.com/system/resources/previews/000/097/641/original/sport-circle-icons-vector.jpg"/>
          <p:cNvSpPr>
            <a:spLocks noChangeAspect="1" noChangeArrowheads="1"/>
          </p:cNvSpPr>
          <p:nvPr/>
        </p:nvSpPr>
        <p:spPr bwMode="auto">
          <a:xfrm>
            <a:off x="307975" y="8467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" name="Прямоугольник 4"/>
          <p:cNvSpPr>
            <a:spLocks noChangeArrowheads="1"/>
          </p:cNvSpPr>
          <p:nvPr/>
        </p:nvSpPr>
        <p:spPr bwMode="auto">
          <a:xfrm>
            <a:off x="1142976" y="1347414"/>
            <a:ext cx="41434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altLang="ru-RU" sz="2400" b="1" dirty="0">
                <a:solidFill>
                  <a:srgbClr val="C00000"/>
                </a:solidFill>
              </a:rPr>
              <a:t>НП </a:t>
            </a:r>
            <a:r>
              <a:rPr lang="ru-RU" altLang="ru-RU" sz="2400" b="1" dirty="0" smtClean="0">
                <a:solidFill>
                  <a:srgbClr val="C00000"/>
                </a:solidFill>
              </a:rPr>
              <a:t>«Культура»       </a:t>
            </a:r>
            <a:endParaRPr lang="ru-RU" altLang="ru-RU" sz="2400" b="1" dirty="0">
              <a:solidFill>
                <a:srgbClr val="C00000"/>
              </a:solidFill>
            </a:endParaRPr>
          </a:p>
        </p:txBody>
      </p:sp>
      <p:sp>
        <p:nvSpPr>
          <p:cNvPr id="17" name="Объект 2"/>
          <p:cNvSpPr>
            <a:spLocks noGrp="1"/>
          </p:cNvSpPr>
          <p:nvPr>
            <p:ph idx="1"/>
          </p:nvPr>
        </p:nvSpPr>
        <p:spPr>
          <a:xfrm>
            <a:off x="214282" y="3143248"/>
            <a:ext cx="8143932" cy="571504"/>
          </a:xfrm>
        </p:spPr>
        <p:txBody>
          <a:bodyPr>
            <a:noAutofit/>
          </a:bodyPr>
          <a:lstStyle/>
          <a:p>
            <a:pPr lvl="0" eaLnBrk="1" hangingPunct="1">
              <a:buClr>
                <a:schemeClr val="tx2"/>
              </a:buClr>
              <a:buFont typeface="Wingdings" pitchFamily="2" charset="2"/>
              <a:buChar char="Ø"/>
              <a:defRPr/>
            </a:pPr>
            <a:r>
              <a:rPr lang="ru-RU" alt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Arial" charset="0"/>
              </a:rPr>
              <a:t>Выполнено техническое оснащение Златоустовского краеведческого музея</a:t>
            </a:r>
          </a:p>
          <a:p>
            <a:pPr lvl="0" eaLnBrk="1" hangingPunct="1">
              <a:buClr>
                <a:schemeClr val="tx2"/>
              </a:buClr>
              <a:buFont typeface="Wingdings" pitchFamily="2" charset="2"/>
              <a:buChar char="Ø"/>
              <a:defRPr/>
            </a:pPr>
            <a:endParaRPr lang="ru-RU" altLang="ru-RU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  <a:cs typeface="Arial" charset="0"/>
            </a:endParaRPr>
          </a:p>
        </p:txBody>
      </p:sp>
      <p:pic>
        <p:nvPicPr>
          <p:cNvPr id="18" name="Рисунок 2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2404" r="15103"/>
          <a:stretch/>
        </p:blipFill>
        <p:spPr bwMode="auto">
          <a:xfrm>
            <a:off x="0" y="16047"/>
            <a:ext cx="1115616" cy="112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Прямоугольник 20"/>
          <p:cNvSpPr/>
          <p:nvPr/>
        </p:nvSpPr>
        <p:spPr>
          <a:xfrm>
            <a:off x="1115616" y="188640"/>
            <a:ext cx="513313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ru-RU" altLang="ru-RU" sz="2400" b="1" kern="0" dirty="0" smtClean="0">
                <a:solidFill>
                  <a:srgbClr val="C00000"/>
                </a:solidFill>
              </a:rPr>
              <a:t>МУНИЦИПАЛЬНАЯ СОСТАВЛЯЮЩАЯ</a:t>
            </a:r>
          </a:p>
          <a:p>
            <a:pPr eaLnBrk="0" hangingPunct="0"/>
            <a:r>
              <a:rPr lang="ru-RU" altLang="ru-RU" sz="2400" b="1" kern="0" dirty="0" smtClean="0">
                <a:solidFill>
                  <a:srgbClr val="C00000"/>
                </a:solidFill>
              </a:rPr>
              <a:t>НАЦИОНАЛЬНЫХ ПРОЕКТОВ</a:t>
            </a:r>
            <a:endParaRPr lang="ru-RU" altLang="ru-RU" sz="2400" b="1" kern="0" dirty="0">
              <a:solidFill>
                <a:srgbClr val="C00000"/>
              </a:solidFill>
            </a:endParaRPr>
          </a:p>
        </p:txBody>
      </p:sp>
      <p:sp>
        <p:nvSpPr>
          <p:cNvPr id="22" name="TextBox 19"/>
          <p:cNvSpPr txBox="1">
            <a:spLocks noChangeArrowheads="1"/>
          </p:cNvSpPr>
          <p:nvPr/>
        </p:nvSpPr>
        <p:spPr bwMode="auto">
          <a:xfrm rot="5400000">
            <a:off x="618671" y="397553"/>
            <a:ext cx="1249984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 defTabSz="800100">
              <a:spcAft>
                <a:spcPts val="0"/>
              </a:spcAft>
              <a:defRPr b="1">
                <a:solidFill>
                  <a:srgbClr val="C00000"/>
                </a:solidFill>
                <a:cs typeface="Calibri" pitchFamily="34" charset="0"/>
              </a:defRPr>
            </a:lvl1pPr>
          </a:lstStyle>
          <a:p>
            <a:r>
              <a:rPr lang="ru-RU" alt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________</a:t>
            </a:r>
          </a:p>
        </p:txBody>
      </p:sp>
      <p:pic>
        <p:nvPicPr>
          <p:cNvPr id="2050" name="Picture 2" descr="http://mincult-kuzbass.ru/upload/medialibrary/79f/79fcc8d896d35f437f8cd4582c85074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15272" y="29477"/>
            <a:ext cx="1380517" cy="1193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214282" y="2714620"/>
            <a:ext cx="4857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РП </a:t>
            </a:r>
            <a:r>
              <a:rPr lang="ru-RU" dirty="0" smtClean="0"/>
              <a:t>«Культурная среда» - 6100,8 тыс. руб.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285720" y="2071678"/>
            <a:ext cx="51435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Финансирование </a:t>
            </a:r>
            <a:r>
              <a:rPr lang="ru-RU" altLang="ru-RU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ru-RU" altLang="ru-RU" sz="2400" b="1" dirty="0" smtClean="0">
                <a:solidFill>
                  <a:srgbClr val="C00000"/>
                </a:solidFill>
              </a:rPr>
              <a:t>1,13 </a:t>
            </a:r>
            <a:r>
              <a:rPr lang="ru-RU" altLang="ru-RU" sz="1600" b="1" dirty="0">
                <a:solidFill>
                  <a:srgbClr val="C00000"/>
                </a:solidFill>
              </a:rPr>
              <a:t>млн. рублей</a:t>
            </a:r>
          </a:p>
        </p:txBody>
      </p:sp>
      <p:pic>
        <p:nvPicPr>
          <p:cNvPr id="20" name="Рисунок 19" descr="Культур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282" y="1214422"/>
            <a:ext cx="806400" cy="776534"/>
          </a:xfrm>
          <a:prstGeom prst="rect">
            <a:avLst/>
          </a:prstGeom>
        </p:spPr>
      </p:pic>
      <p:pic>
        <p:nvPicPr>
          <p:cNvPr id="14340" name="Picture 4" descr="W:\Экономическое Управ\512\Храмцова О.А\Культура музей\IMG_20240725_16294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00100" y="3643314"/>
            <a:ext cx="6572296" cy="302325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640923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AutoShape 35" descr="https://static.vecteezy.com/system/resources/previews/000/097/641/original/sport-circle-icons-vector.jpg"/>
          <p:cNvSpPr>
            <a:spLocks noChangeAspect="1" noChangeArrowheads="1"/>
          </p:cNvSpPr>
          <p:nvPr/>
        </p:nvSpPr>
        <p:spPr bwMode="auto">
          <a:xfrm>
            <a:off x="155575" y="-14393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270" name="AutoShape 37" descr="https://static.vecteezy.com/system/resources/previews/000/097/641/original/sport-circle-icons-vector.jpg"/>
          <p:cNvSpPr>
            <a:spLocks noChangeAspect="1" noChangeArrowheads="1"/>
          </p:cNvSpPr>
          <p:nvPr/>
        </p:nvSpPr>
        <p:spPr bwMode="auto">
          <a:xfrm>
            <a:off x="307975" y="8467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Прямоугольник 4"/>
          <p:cNvSpPr>
            <a:spLocks noChangeArrowheads="1"/>
          </p:cNvSpPr>
          <p:nvPr/>
        </p:nvSpPr>
        <p:spPr bwMode="auto">
          <a:xfrm>
            <a:off x="1214414" y="1252823"/>
            <a:ext cx="43577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tabLst>
                <a:tab pos="85725" algn="l"/>
              </a:tabLst>
            </a:pPr>
            <a:r>
              <a:rPr lang="ru-RU" altLang="ru-RU" sz="2400" b="1" kern="0" dirty="0" smtClean="0">
                <a:solidFill>
                  <a:srgbClr val="C00000"/>
                </a:solidFill>
              </a:rPr>
              <a:t>НП «Образование»       </a:t>
            </a:r>
            <a:endParaRPr lang="ru-RU" altLang="ru-RU" sz="2400" b="1" dirty="0" smtClean="0">
              <a:solidFill>
                <a:srgbClr val="C00000"/>
              </a:solidFill>
            </a:endParaRPr>
          </a:p>
        </p:txBody>
      </p:sp>
      <p:pic>
        <p:nvPicPr>
          <p:cNvPr id="33" name="Рисунок 2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2404" r="15103"/>
          <a:stretch/>
        </p:blipFill>
        <p:spPr bwMode="auto">
          <a:xfrm>
            <a:off x="0" y="12665"/>
            <a:ext cx="1115616" cy="112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Прямоугольник 33"/>
          <p:cNvSpPr/>
          <p:nvPr/>
        </p:nvSpPr>
        <p:spPr>
          <a:xfrm>
            <a:off x="1115616" y="142852"/>
            <a:ext cx="513313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ru-RU" altLang="ru-RU" sz="2400" b="1" kern="0" dirty="0" smtClean="0">
                <a:solidFill>
                  <a:srgbClr val="C00000"/>
                </a:solidFill>
              </a:rPr>
              <a:t>МУНИЦИПАЛЬНАЯ СОСТАВЛЯЮЩАЯ</a:t>
            </a:r>
          </a:p>
          <a:p>
            <a:pPr eaLnBrk="0" hangingPunct="0"/>
            <a:r>
              <a:rPr lang="ru-RU" altLang="ru-RU" sz="2400" b="1" kern="0" dirty="0" smtClean="0">
                <a:solidFill>
                  <a:srgbClr val="C00000"/>
                </a:solidFill>
              </a:rPr>
              <a:t>НАЦИОНАЛЬНЫХ ПРОЕКТОВ</a:t>
            </a:r>
            <a:endParaRPr lang="ru-RU" altLang="ru-RU" sz="2400" b="1" kern="0" dirty="0">
              <a:solidFill>
                <a:srgbClr val="C00000"/>
              </a:solidFill>
            </a:endParaRPr>
          </a:p>
        </p:txBody>
      </p:sp>
      <p:sp>
        <p:nvSpPr>
          <p:cNvPr id="35" name="TextBox 19"/>
          <p:cNvSpPr txBox="1">
            <a:spLocks noChangeArrowheads="1"/>
          </p:cNvSpPr>
          <p:nvPr/>
        </p:nvSpPr>
        <p:spPr bwMode="auto">
          <a:xfrm rot="5400000">
            <a:off x="618671" y="397553"/>
            <a:ext cx="1249984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 defTabSz="800100">
              <a:spcAft>
                <a:spcPts val="0"/>
              </a:spcAft>
              <a:defRPr b="1">
                <a:solidFill>
                  <a:srgbClr val="C00000"/>
                </a:solidFill>
                <a:cs typeface="Calibri" pitchFamily="34" charset="0"/>
              </a:defRPr>
            </a:lvl1pPr>
          </a:lstStyle>
          <a:p>
            <a:r>
              <a:rPr lang="ru-RU" alt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________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19" t="41451" r="85907" b="37526"/>
          <a:stretch/>
        </p:blipFill>
        <p:spPr bwMode="auto">
          <a:xfrm>
            <a:off x="7715272" y="65531"/>
            <a:ext cx="1355234" cy="1148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142844" y="2500306"/>
            <a:ext cx="78581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РП «Современная школа» –  </a:t>
            </a:r>
            <a:r>
              <a:rPr lang="ru-RU" b="1" dirty="0" smtClean="0">
                <a:solidFill>
                  <a:srgbClr val="C00000"/>
                </a:solidFill>
              </a:rPr>
              <a:t>6 404,18</a:t>
            </a:r>
            <a:r>
              <a:rPr lang="ru-RU" altLang="ru-RU" b="1" dirty="0" smtClean="0">
                <a:solidFill>
                  <a:srgbClr val="C00000"/>
                </a:solidFill>
              </a:rPr>
              <a:t> тыс. руб. </a:t>
            </a:r>
          </a:p>
          <a:p>
            <a:r>
              <a:rPr lang="ru-RU" sz="1600" dirty="0" smtClean="0"/>
              <a:t>РП «Цифровая образовательная среда» – </a:t>
            </a:r>
            <a:r>
              <a:rPr lang="ru-RU" b="1" dirty="0" smtClean="0">
                <a:solidFill>
                  <a:srgbClr val="C00000"/>
                </a:solidFill>
              </a:rPr>
              <a:t>без финансирования</a:t>
            </a:r>
            <a:r>
              <a:rPr lang="ru-RU" altLang="ru-RU" sz="1400" b="1" dirty="0" smtClean="0">
                <a:solidFill>
                  <a:srgbClr val="C00000"/>
                </a:solidFill>
              </a:rPr>
              <a:t>. </a:t>
            </a:r>
          </a:p>
          <a:p>
            <a:r>
              <a:rPr lang="ru-RU" sz="1600" dirty="0" smtClean="0"/>
              <a:t>РП «Социальная активность» – </a:t>
            </a:r>
            <a:r>
              <a:rPr lang="ru-RU" altLang="ru-RU" b="1" dirty="0" smtClean="0">
                <a:solidFill>
                  <a:srgbClr val="C00000"/>
                </a:solidFill>
              </a:rPr>
              <a:t>395 тыс. руб</a:t>
            </a:r>
            <a:r>
              <a:rPr lang="ru-RU" altLang="ru-RU" sz="1400" b="1" dirty="0" smtClean="0">
                <a:solidFill>
                  <a:srgbClr val="C00000"/>
                </a:solidFill>
              </a:rPr>
              <a:t>.</a:t>
            </a:r>
          </a:p>
          <a:p>
            <a:r>
              <a:rPr lang="ru-RU" altLang="ru-RU" sz="1600" dirty="0" smtClean="0"/>
              <a:t>РП «Патриотическое воспитание граждан РФ» – </a:t>
            </a:r>
            <a:r>
              <a:rPr lang="ru-RU" altLang="ru-RU" b="1" dirty="0" smtClean="0">
                <a:solidFill>
                  <a:srgbClr val="C00000"/>
                </a:solidFill>
              </a:rPr>
              <a:t>7 094,6</a:t>
            </a:r>
            <a:r>
              <a:rPr lang="ru-RU" altLang="ru-RU" sz="1400" b="1" dirty="0" smtClean="0">
                <a:solidFill>
                  <a:srgbClr val="C00000"/>
                </a:solidFill>
              </a:rPr>
              <a:t> </a:t>
            </a:r>
            <a:r>
              <a:rPr lang="ru-RU" altLang="ru-RU" b="1" dirty="0" smtClean="0">
                <a:solidFill>
                  <a:srgbClr val="C00000"/>
                </a:solidFill>
              </a:rPr>
              <a:t>тыс. руб</a:t>
            </a:r>
            <a:r>
              <a:rPr lang="ru-RU" altLang="ru-RU" sz="1400" b="1" dirty="0" smtClean="0">
                <a:solidFill>
                  <a:srgbClr val="C00000"/>
                </a:solidFill>
              </a:rPr>
              <a:t>.</a:t>
            </a:r>
            <a:endParaRPr lang="ru-RU" altLang="ru-RU" sz="1400" b="1" dirty="0">
              <a:solidFill>
                <a:srgbClr val="C00000"/>
              </a:solidFill>
            </a:endParaRPr>
          </a:p>
        </p:txBody>
      </p:sp>
      <p:sp>
        <p:nvSpPr>
          <p:cNvPr id="17" name="Объект 2"/>
          <p:cNvSpPr txBox="1">
            <a:spLocks/>
          </p:cNvSpPr>
          <p:nvPr/>
        </p:nvSpPr>
        <p:spPr bwMode="auto">
          <a:xfrm>
            <a:off x="-32" y="3929066"/>
            <a:ext cx="500062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0" lang="ru-RU" alt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Создана «</a:t>
            </a:r>
            <a:r>
              <a:rPr kumimoji="0" lang="ru-RU" altLang="ru-RU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Доброшкола</a:t>
            </a:r>
            <a:r>
              <a:rPr kumimoji="0" lang="ru-RU" alt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» (классы по технологии</a:t>
            </a:r>
            <a:r>
              <a:rPr kumimoji="0" lang="ru-RU" altLang="ru-RU" sz="14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 для мальчиков и девочек, информатики и </a:t>
            </a:r>
            <a:r>
              <a:rPr kumimoji="0" lang="ru-RU" altLang="ru-RU" sz="14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медиа</a:t>
            </a:r>
            <a:r>
              <a:rPr kumimoji="0" lang="ru-RU" altLang="ru-RU" sz="14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 для МАУ Школа-интернат №31)</a:t>
            </a:r>
            <a:endParaRPr kumimoji="0" lang="ru-RU" altLang="ru-RU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 typeface="Wingdings" pitchFamily="2" charset="2"/>
              <a:buChar char="Ø"/>
              <a:tabLst/>
              <a:defRPr/>
            </a:pPr>
            <a:r>
              <a:rPr lang="ru-RU" altLang="ru-RU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На базе </a:t>
            </a:r>
            <a:r>
              <a:rPr lang="ru-RU" altLang="ru-RU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Кванториума</a:t>
            </a:r>
            <a:r>
              <a:rPr lang="ru-RU" altLang="ru-RU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открылась площадка для изучения БПЛА</a:t>
            </a:r>
            <a:endParaRPr kumimoji="0" lang="ru-RU" altLang="ru-RU" sz="3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0" lang="ru-RU" alt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Проведены мероприятия с детьми и молодежью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 typeface="Wingdings" pitchFamily="2" charset="2"/>
              <a:buChar char="Ø"/>
              <a:tabLst/>
              <a:defRPr/>
            </a:pPr>
            <a:r>
              <a:rPr lang="ru-RU" altLang="ru-RU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Выполнено обеспечение деятельности советников директора школ (патриотическое воспитание)</a:t>
            </a:r>
            <a:endParaRPr kumimoji="0" lang="ru-RU" altLang="ru-RU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85720" y="1967203"/>
            <a:ext cx="46434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Финансирование </a:t>
            </a:r>
            <a:r>
              <a:rPr lang="ru-RU" altLang="ru-RU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ru-RU" altLang="ru-RU" sz="2400" b="1" dirty="0" smtClean="0">
                <a:solidFill>
                  <a:srgbClr val="C00000"/>
                </a:solidFill>
              </a:rPr>
              <a:t>13 893,78 </a:t>
            </a:r>
            <a:r>
              <a:rPr lang="ru-RU" altLang="ru-RU" sz="1600" b="1" dirty="0" smtClean="0">
                <a:solidFill>
                  <a:srgbClr val="C00000"/>
                </a:solidFill>
              </a:rPr>
              <a:t>тыс. </a:t>
            </a:r>
            <a:r>
              <a:rPr lang="ru-RU" altLang="ru-RU" sz="1600" b="1" dirty="0">
                <a:solidFill>
                  <a:srgbClr val="C00000"/>
                </a:solidFill>
              </a:rPr>
              <a:t>рублей</a:t>
            </a:r>
          </a:p>
        </p:txBody>
      </p:sp>
      <p:pic>
        <p:nvPicPr>
          <p:cNvPr id="18" name="Рисунок 17" descr="Образование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5571" y="1142984"/>
            <a:ext cx="805967" cy="785818"/>
          </a:xfrm>
          <a:prstGeom prst="rect">
            <a:avLst/>
          </a:prstGeom>
        </p:spPr>
      </p:pic>
      <p:pic>
        <p:nvPicPr>
          <p:cNvPr id="12290" name="Picture 2" descr="C:\Users\zgognu\AppData\Local\Temp\Rar$DIa9372.48529\Кабинет 22 (1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48385" y="4554149"/>
            <a:ext cx="2881333" cy="2160999"/>
          </a:xfrm>
          <a:prstGeom prst="rect">
            <a:avLst/>
          </a:prstGeom>
          <a:noFill/>
        </p:spPr>
      </p:pic>
      <p:sp>
        <p:nvSpPr>
          <p:cNvPr id="12292" name="AutoShape 4" descr="C:\Users\zgognu\Downloads\Bnwif2juAOPD6WqOTzf6oGMuJaLmORDD5G_X5gROC-PttHQC0PWQOqt-CRUlfpUECi8fWO0WggMyAIRVoAKBMa2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4" name="AutoShape 6" descr="C:\Users\zgognu\Downloads\Bnwif2juAOPD6WqOTzf6oGMuJaLmORDD5G_X5gROC-PttHQC0PWQOqt-CRUlfpUECi8fWO0WggMyAIRVoAKBMa2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72198" y="2143116"/>
            <a:ext cx="2805103" cy="20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937075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AutoShape 35" descr="https://static.vecteezy.com/system/resources/previews/000/097/641/original/sport-circle-icons-vector.jpg"/>
          <p:cNvSpPr>
            <a:spLocks noChangeAspect="1" noChangeArrowheads="1"/>
          </p:cNvSpPr>
          <p:nvPr/>
        </p:nvSpPr>
        <p:spPr bwMode="auto">
          <a:xfrm>
            <a:off x="155575" y="-14393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0" name="AutoShape 37" descr="https://static.vecteezy.com/system/resources/previews/000/097/641/original/sport-circle-icons-vector.jpg"/>
          <p:cNvSpPr>
            <a:spLocks noChangeAspect="1" noChangeArrowheads="1"/>
          </p:cNvSpPr>
          <p:nvPr/>
        </p:nvSpPr>
        <p:spPr bwMode="auto">
          <a:xfrm>
            <a:off x="307975" y="8467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" name="Прямоугольник 4"/>
          <p:cNvSpPr>
            <a:spLocks noChangeArrowheads="1"/>
          </p:cNvSpPr>
          <p:nvPr/>
        </p:nvSpPr>
        <p:spPr bwMode="auto">
          <a:xfrm>
            <a:off x="1142976" y="1252823"/>
            <a:ext cx="42862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altLang="ru-RU" sz="2400" b="1" dirty="0">
                <a:solidFill>
                  <a:srgbClr val="C00000"/>
                </a:solidFill>
              </a:rPr>
              <a:t>НП </a:t>
            </a:r>
            <a:r>
              <a:rPr lang="ru-RU" altLang="ru-RU" sz="2400" b="1" dirty="0" smtClean="0">
                <a:solidFill>
                  <a:srgbClr val="C00000"/>
                </a:solidFill>
              </a:rPr>
              <a:t>«Демография»      </a:t>
            </a:r>
            <a:endParaRPr lang="ru-RU" altLang="ru-RU" sz="2400" b="1" dirty="0">
              <a:solidFill>
                <a:srgbClr val="C00000"/>
              </a:solidFill>
            </a:endParaRPr>
          </a:p>
        </p:txBody>
      </p:sp>
      <p:pic>
        <p:nvPicPr>
          <p:cNvPr id="29" name="Рисунок 2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2404" r="15103"/>
          <a:stretch/>
        </p:blipFill>
        <p:spPr bwMode="auto">
          <a:xfrm>
            <a:off x="0" y="12665"/>
            <a:ext cx="1115616" cy="112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Прямоугольник 30"/>
          <p:cNvSpPr/>
          <p:nvPr/>
        </p:nvSpPr>
        <p:spPr>
          <a:xfrm>
            <a:off x="1115616" y="188640"/>
            <a:ext cx="513313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ru-RU" altLang="ru-RU" sz="2400" b="1" kern="0" dirty="0" smtClean="0">
                <a:solidFill>
                  <a:srgbClr val="C00000"/>
                </a:solidFill>
              </a:rPr>
              <a:t>МУНИЦИПАЛЬНАЯ СОСТАВЛЯЮЩАЯ</a:t>
            </a:r>
          </a:p>
          <a:p>
            <a:pPr eaLnBrk="0" hangingPunct="0"/>
            <a:r>
              <a:rPr lang="ru-RU" altLang="ru-RU" sz="2400" b="1" kern="0" dirty="0" smtClean="0">
                <a:solidFill>
                  <a:srgbClr val="C00000"/>
                </a:solidFill>
              </a:rPr>
              <a:t>НАЦИОНАЛЬНЫХ ПРОЕКТОВ</a:t>
            </a:r>
            <a:endParaRPr lang="ru-RU" altLang="ru-RU" sz="2400" b="1" kern="0" dirty="0">
              <a:solidFill>
                <a:srgbClr val="C00000"/>
              </a:solidFill>
            </a:endParaRPr>
          </a:p>
        </p:txBody>
      </p:sp>
      <p:sp>
        <p:nvSpPr>
          <p:cNvPr id="37" name="TextBox 19"/>
          <p:cNvSpPr txBox="1">
            <a:spLocks noChangeArrowheads="1"/>
          </p:cNvSpPr>
          <p:nvPr/>
        </p:nvSpPr>
        <p:spPr bwMode="auto">
          <a:xfrm rot="5400000">
            <a:off x="618671" y="397553"/>
            <a:ext cx="1249984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 defTabSz="800100">
              <a:spcAft>
                <a:spcPts val="0"/>
              </a:spcAft>
              <a:defRPr b="1">
                <a:solidFill>
                  <a:srgbClr val="C00000"/>
                </a:solidFill>
                <a:cs typeface="Calibri" pitchFamily="34" charset="0"/>
              </a:defRPr>
            </a:lvl1pPr>
          </a:lstStyle>
          <a:p>
            <a:r>
              <a:rPr lang="ru-RU" alt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________</a:t>
            </a:r>
          </a:p>
        </p:txBody>
      </p:sp>
      <p:pic>
        <p:nvPicPr>
          <p:cNvPr id="3074" name="Picture 2" descr="https://cheladmin.ru/sites/default/files/n/page/53444/upload/demografiyalogocvetnabellev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912" t="21291" r="13942" b="19224"/>
          <a:stretch/>
        </p:blipFill>
        <p:spPr bwMode="auto">
          <a:xfrm>
            <a:off x="7633524" y="44625"/>
            <a:ext cx="1438467" cy="1169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142844" y="2428868"/>
            <a:ext cx="542928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РП </a:t>
            </a:r>
            <a:r>
              <a:rPr lang="ru-RU" sz="1600" dirty="0"/>
              <a:t>«Спорт – норма жизни» </a:t>
            </a:r>
            <a:r>
              <a:rPr lang="ru-RU" sz="1600" dirty="0" smtClean="0"/>
              <a:t>– </a:t>
            </a:r>
            <a:r>
              <a:rPr lang="ru-RU" b="1" dirty="0" smtClean="0">
                <a:solidFill>
                  <a:srgbClr val="C00000"/>
                </a:solidFill>
              </a:rPr>
              <a:t>2 973,2</a:t>
            </a:r>
            <a:r>
              <a:rPr lang="ru-RU" altLang="ru-RU" sz="1600" b="1" dirty="0" smtClean="0">
                <a:solidFill>
                  <a:srgbClr val="C00000"/>
                </a:solidFill>
              </a:rPr>
              <a:t> </a:t>
            </a:r>
            <a:r>
              <a:rPr lang="ru-RU" altLang="ru-RU" sz="1400" b="1" dirty="0" smtClean="0">
                <a:solidFill>
                  <a:srgbClr val="C00000"/>
                </a:solidFill>
              </a:rPr>
              <a:t>тыс. руб.</a:t>
            </a:r>
          </a:p>
          <a:p>
            <a:r>
              <a:rPr lang="ru-RU" sz="1600" dirty="0" smtClean="0"/>
              <a:t>РП «Финансовая поддержка семей при рождении детей» – </a:t>
            </a:r>
            <a:r>
              <a:rPr lang="ru-RU" b="1" dirty="0" smtClean="0">
                <a:solidFill>
                  <a:srgbClr val="C00000"/>
                </a:solidFill>
              </a:rPr>
              <a:t>4 212,</a:t>
            </a:r>
            <a:r>
              <a:rPr lang="ru-RU" altLang="ru-RU" b="1" dirty="0" smtClean="0">
                <a:solidFill>
                  <a:srgbClr val="C00000"/>
                </a:solidFill>
              </a:rPr>
              <a:t>1 </a:t>
            </a:r>
            <a:r>
              <a:rPr lang="ru-RU" altLang="ru-RU" sz="1400" b="1" dirty="0" smtClean="0">
                <a:solidFill>
                  <a:srgbClr val="C00000"/>
                </a:solidFill>
              </a:rPr>
              <a:t>тыс. руб</a:t>
            </a:r>
            <a:r>
              <a:rPr lang="ru-RU" sz="1400" b="1" dirty="0" smtClean="0">
                <a:solidFill>
                  <a:srgbClr val="C00000"/>
                </a:solidFill>
              </a:rPr>
              <a:t>.</a:t>
            </a:r>
            <a:endParaRPr lang="ru-RU" b="1" dirty="0" smtClean="0">
              <a:solidFill>
                <a:srgbClr val="C00000"/>
              </a:solidFill>
            </a:endParaRPr>
          </a:p>
          <a:p>
            <a:pPr lvl="0"/>
            <a:r>
              <a:rPr lang="ru-RU" sz="1600" dirty="0" smtClean="0"/>
              <a:t>РП «Разработка и реализация программы системной поддержки и повышения качества жизни граждан старшего поколения» – </a:t>
            </a:r>
            <a:r>
              <a:rPr lang="ru-RU" b="1" dirty="0" smtClean="0">
                <a:solidFill>
                  <a:srgbClr val="C00000"/>
                </a:solidFill>
              </a:rPr>
              <a:t>12 091,2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ru-RU" altLang="ru-RU" sz="1400" b="1" dirty="0" smtClean="0">
                <a:solidFill>
                  <a:srgbClr val="C00000"/>
                </a:solidFill>
              </a:rPr>
              <a:t>тыс. руб.</a:t>
            </a:r>
            <a:endParaRPr lang="ru-RU" altLang="ru-RU" b="1" dirty="0">
              <a:solidFill>
                <a:srgbClr val="C0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14282" y="1857364"/>
            <a:ext cx="51435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Финансирование  </a:t>
            </a:r>
            <a:r>
              <a:rPr lang="ru-RU" altLang="ru-RU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ru-RU" altLang="ru-RU" sz="2400" b="1" dirty="0" smtClean="0">
                <a:solidFill>
                  <a:srgbClr val="C00000"/>
                </a:solidFill>
              </a:rPr>
              <a:t>19 176,5</a:t>
            </a:r>
            <a:r>
              <a:rPr lang="ru-RU" altLang="ru-RU" sz="1600" b="1" dirty="0" smtClean="0">
                <a:solidFill>
                  <a:srgbClr val="C00000"/>
                </a:solidFill>
              </a:rPr>
              <a:t> тыс. </a:t>
            </a:r>
            <a:r>
              <a:rPr lang="ru-RU" altLang="ru-RU" sz="1600" b="1" dirty="0">
                <a:solidFill>
                  <a:srgbClr val="C00000"/>
                </a:solidFill>
              </a:rPr>
              <a:t>рублей</a:t>
            </a:r>
          </a:p>
        </p:txBody>
      </p:sp>
      <p:pic>
        <p:nvPicPr>
          <p:cNvPr id="18" name="Рисунок 17" descr="Демография.jpg"/>
          <p:cNvPicPr>
            <a:picLocks noChangeAspect="1"/>
          </p:cNvPicPr>
          <p:nvPr/>
        </p:nvPicPr>
        <p:blipFill>
          <a:blip r:embed="rId5"/>
          <a:srcRect r="4936"/>
          <a:stretch>
            <a:fillRect/>
          </a:stretch>
        </p:blipFill>
        <p:spPr>
          <a:xfrm>
            <a:off x="214282" y="1142984"/>
            <a:ext cx="806400" cy="838287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71406" y="4214818"/>
            <a:ext cx="5000660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Clr>
                <a:srgbClr val="1F497D"/>
              </a:buClr>
              <a:buFont typeface="Wingdings" pitchFamily="2" charset="2"/>
              <a:buChar char="Ø"/>
              <a:defRPr/>
            </a:pPr>
            <a:r>
              <a:rPr lang="ru-RU" altLang="ru-RU" sz="140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Приобретено спортивное оборудование и инвентаря для МАУДО СШОР № 1, 7</a:t>
            </a:r>
          </a:p>
          <a:p>
            <a:pPr marL="342900" lvl="0" indent="-342900">
              <a:spcBef>
                <a:spcPct val="20000"/>
              </a:spcBef>
              <a:buClr>
                <a:srgbClr val="1F497D"/>
              </a:buClr>
              <a:buFont typeface="Wingdings" pitchFamily="2" charset="2"/>
              <a:buChar char="Ø"/>
              <a:defRPr/>
            </a:pPr>
            <a:r>
              <a:rPr lang="ru-RU" altLang="ru-RU" sz="140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Организованы и оплачены тренировочные сборы и соревнования для МАУДО СШОР № 1, 7, 8 </a:t>
            </a:r>
          </a:p>
          <a:p>
            <a:pPr marL="342900" indent="-342900">
              <a:spcBef>
                <a:spcPct val="20000"/>
              </a:spcBef>
              <a:buClr>
                <a:srgbClr val="1F497D"/>
              </a:buClr>
              <a:buFont typeface="Wingdings" pitchFamily="2" charset="2"/>
              <a:buChar char="Ø"/>
              <a:defRPr/>
            </a:pPr>
            <a:r>
              <a:rPr lang="ru-RU" altLang="ru-RU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Проводится выплата областного единовременного пособия при рождении ребенка – 609 семей на 615 детей</a:t>
            </a:r>
          </a:p>
          <a:p>
            <a:pPr marL="342900" lvl="0" indent="-342900">
              <a:spcBef>
                <a:spcPct val="20000"/>
              </a:spcBef>
              <a:buClr>
                <a:srgbClr val="1F497D"/>
              </a:buClr>
              <a:buFont typeface="Wingdings" pitchFamily="2" charset="2"/>
              <a:buChar char="Ø"/>
              <a:defRPr/>
            </a:pPr>
            <a:r>
              <a:rPr lang="ru-RU" altLang="ru-RU" sz="140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Создана система долговременного ухода за гражданами пожилого возраста и гражданами с ограниченными возможностями здоровья</a:t>
            </a:r>
            <a:endParaRPr lang="ru-RU" altLang="ru-RU" sz="300" dirty="0" smtClean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pic>
        <p:nvPicPr>
          <p:cNvPr id="10242" name="Picture 2" descr="C:\Users\zgognu\Downloads\SMtf3BPkP-85ejCxAhvpVNGgASynBW5oSHH7SKyjB9OgOQ7_S5OpxsHdvW3VFk_vmNfuEzHQnU6zDwKULpWR059k.jpg"/>
          <p:cNvPicPr>
            <a:picLocks noChangeAspect="1" noChangeArrowheads="1"/>
          </p:cNvPicPr>
          <p:nvPr/>
        </p:nvPicPr>
        <p:blipFill>
          <a:blip r:embed="rId6" cstate="print"/>
          <a:srcRect l="1961"/>
          <a:stretch>
            <a:fillRect/>
          </a:stretch>
        </p:blipFill>
        <p:spPr bwMode="auto">
          <a:xfrm>
            <a:off x="5500694" y="4071942"/>
            <a:ext cx="3571900" cy="2428892"/>
          </a:xfrm>
          <a:prstGeom prst="rect">
            <a:avLst/>
          </a:prstGeom>
          <a:noFill/>
        </p:spPr>
      </p:pic>
      <p:pic>
        <p:nvPicPr>
          <p:cNvPr id="10244" name="Picture 4" descr="Современный правильный уход за лежачими больными в домашних условиях |  Родительский дом «Забота»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536413" y="1428736"/>
            <a:ext cx="3536181" cy="235745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894254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AutoShape 46" descr="http://seolampa.ru/wp-content/uploads/2016/02/post-1-132565681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11270" name="AutoShape 48" descr="http://seolampa.ru/wp-content/uploads/2016/02/post-1-1325656814.jp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11274" name="AutoShape 2" descr="https://sfpmodule.ru/wa-data/public/shop/img/zmz-2.jpg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5" name="AutoShape 4" descr="https://sfpmodule.ru/wa-data/public/shop/img/zmz-2.jpg"/>
          <p:cNvSpPr>
            <a:spLocks noChangeAspect="1" noChangeArrowheads="1"/>
          </p:cNvSpPr>
          <p:nvPr/>
        </p:nvSpPr>
        <p:spPr bwMode="auto">
          <a:xfrm>
            <a:off x="296863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6" name="AutoShape 6" descr="https://sfpmodule.ru/wa-data/public/shop/img/zmz-2.jpg"/>
          <p:cNvSpPr>
            <a:spLocks noChangeAspect="1" noChangeArrowheads="1"/>
          </p:cNvSpPr>
          <p:nvPr/>
        </p:nvSpPr>
        <p:spPr bwMode="auto">
          <a:xfrm>
            <a:off x="449263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7" name="AutoShape 8" descr="https://sfpmodule.ru/wa-data/public/shop/img/zmz-2.jpg"/>
          <p:cNvSpPr>
            <a:spLocks noChangeAspect="1" noChangeArrowheads="1"/>
          </p:cNvSpPr>
          <p:nvPr/>
        </p:nvSpPr>
        <p:spPr bwMode="auto">
          <a:xfrm>
            <a:off x="601663" y="3127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8" name="AutoShape 10" descr="https://www.air-gun.ru/images/categ/763.jpg"/>
          <p:cNvSpPr>
            <a:spLocks noChangeAspect="1" noChangeArrowheads="1"/>
          </p:cNvSpPr>
          <p:nvPr/>
        </p:nvSpPr>
        <p:spPr bwMode="auto">
          <a:xfrm>
            <a:off x="754063" y="4651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9" name="AutoShape 12" descr="https://www.air-gun.ru/images/categ/763.jpg"/>
          <p:cNvSpPr>
            <a:spLocks noChangeAspect="1" noChangeArrowheads="1"/>
          </p:cNvSpPr>
          <p:nvPr/>
        </p:nvSpPr>
        <p:spPr bwMode="auto">
          <a:xfrm>
            <a:off x="906463" y="6175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80" name="AutoShape 14" descr="https://lanitural.ru/lanittheme/projects/%D0%9E%D1%82%D1%80%D0%B0%D1%81%D0%BB%D1%8C/%D0%9F%D1%80%D0%BE%D0%BC%D1%8B%D1%88%D0%BB%D0%B5%D0%BD%D0%BD%D0%BE%D1%81%D1%82%D1%8C/%D0%97%D0%BB%D0%B0%D1%82%D0%BE%D1%83%D1%81%D1%82%D0%BE%D0%B2%D1%81%D0%BA%D0%B8%D0%B9%20%D0%BC%D0%B0%D1%88%D0%B8%D0%BD%D0%BE%D1%81%D1%82%D1%80%D0%BE%D0%B8%D1%82%D0%B5%D0%BB%D1%8C%D0%BD%D1%8B%D0%B9%20%D0%B7%D0%B0%D0%B2%D0%BE%D0%B4.png"/>
          <p:cNvSpPr>
            <a:spLocks noChangeAspect="1" noChangeArrowheads="1"/>
          </p:cNvSpPr>
          <p:nvPr/>
        </p:nvSpPr>
        <p:spPr bwMode="auto">
          <a:xfrm>
            <a:off x="1058863" y="769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81" name="AutoShape 16" descr="https://lanitural.ru/lanittheme/projects/%D0%9E%D1%82%D1%80%D0%B0%D1%81%D0%BB%D1%8C/%D0%9F%D1%80%D0%BE%D0%BC%D1%8B%D1%88%D0%BB%D0%B5%D0%BD%D0%BD%D0%BE%D1%81%D1%82%D1%8C/%D0%97%D0%BB%D0%B0%D1%82%D0%BE%D1%83%D1%81%D1%82%D0%BE%D0%B2%D1%81%D0%BA%D0%B8%D0%B9%20%D0%BC%D0%B0%D1%88%D0%B8%D0%BD%D0%BE%D1%81%D1%82%D1%80%D0%BE%D0%B8%D1%82%D0%B5%D0%BB%D1%8C%D0%BD%D1%8B%D0%B9%20%D0%B7%D0%B0%D0%B2%D0%BE%D0%B4.png"/>
          <p:cNvSpPr>
            <a:spLocks noChangeAspect="1" noChangeArrowheads="1"/>
          </p:cNvSpPr>
          <p:nvPr/>
        </p:nvSpPr>
        <p:spPr bwMode="auto">
          <a:xfrm>
            <a:off x="1211263" y="922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83" name="AutoShape 22" descr="https://spasskoe.com/wp-content/uploads/2013/09/KK_Per-evo-1024x1024.jpg"/>
          <p:cNvSpPr>
            <a:spLocks noChangeAspect="1" noChangeArrowheads="1"/>
          </p:cNvSpPr>
          <p:nvPr/>
        </p:nvSpPr>
        <p:spPr bwMode="auto">
          <a:xfrm>
            <a:off x="1363663" y="10747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84" name="AutoShape 24" descr="https://spasskoe.com/wp-content/uploads/2013/09/KK_Per-evo-300x300.jpg"/>
          <p:cNvSpPr>
            <a:spLocks noChangeAspect="1" noChangeArrowheads="1"/>
          </p:cNvSpPr>
          <p:nvPr/>
        </p:nvSpPr>
        <p:spPr bwMode="auto">
          <a:xfrm>
            <a:off x="1516063" y="12271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28" name="Рисунок 2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2404" r="15103"/>
          <a:stretch/>
        </p:blipFill>
        <p:spPr bwMode="auto">
          <a:xfrm>
            <a:off x="0" y="12665"/>
            <a:ext cx="1115616" cy="112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TextBox 19"/>
          <p:cNvSpPr txBox="1">
            <a:spLocks noChangeArrowheads="1"/>
          </p:cNvSpPr>
          <p:nvPr/>
        </p:nvSpPr>
        <p:spPr bwMode="auto">
          <a:xfrm rot="5400000">
            <a:off x="618671" y="397553"/>
            <a:ext cx="1249984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 defTabSz="800100">
              <a:spcAft>
                <a:spcPts val="0"/>
              </a:spcAft>
              <a:defRPr b="1">
                <a:solidFill>
                  <a:srgbClr val="C00000"/>
                </a:solidFill>
                <a:cs typeface="Calibri" pitchFamily="34" charset="0"/>
              </a:defRPr>
            </a:lvl1pPr>
          </a:lstStyle>
          <a:p>
            <a:r>
              <a:rPr lang="ru-RU" alt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________</a:t>
            </a:r>
          </a:p>
        </p:txBody>
      </p:sp>
      <p:pic>
        <p:nvPicPr>
          <p:cNvPr id="4098" name="Picture 2" descr="https://www.puradm.ru/deyatelnost/natsionalnye-proekty/realizatsiya-natsionalnykh-proektov-na-territorii-purovskogo-rayona/natsionalnyy-proekt-zhile-i-gorodskaya-sreda/%D0%96%D0%B8%D0%BB%D1%8C%D0%B5_%D0%BB%D0%BE%D0%B3%D0%BE_%D1%86%D0%B2%D0%B5%D1%82_%D0%BA%D0%BE%D0%BD%D1%82%D1%83%D1%80_%D0%BB%D0%B5%D0%B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182" t="19836" r="11972" b="20470"/>
          <a:stretch/>
        </p:blipFill>
        <p:spPr bwMode="auto">
          <a:xfrm>
            <a:off x="7657721" y="44625"/>
            <a:ext cx="1413952" cy="1098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Прямоугольник 4"/>
          <p:cNvSpPr>
            <a:spLocks noChangeArrowheads="1"/>
          </p:cNvSpPr>
          <p:nvPr/>
        </p:nvSpPr>
        <p:spPr bwMode="auto">
          <a:xfrm>
            <a:off x="1127620" y="1252823"/>
            <a:ext cx="594471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altLang="ru-RU" sz="2400" b="1" dirty="0">
                <a:solidFill>
                  <a:srgbClr val="C00000"/>
                </a:solidFill>
              </a:rPr>
              <a:t>НП </a:t>
            </a:r>
            <a:r>
              <a:rPr lang="ru-RU" altLang="ru-RU" sz="2400" b="1" dirty="0" smtClean="0">
                <a:solidFill>
                  <a:srgbClr val="C00000"/>
                </a:solidFill>
              </a:rPr>
              <a:t>«Жилье и городская среда»       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1115616" y="116632"/>
            <a:ext cx="513313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ru-RU" altLang="ru-RU" sz="2400" b="1" kern="0" dirty="0" smtClean="0">
                <a:solidFill>
                  <a:srgbClr val="C00000"/>
                </a:solidFill>
              </a:rPr>
              <a:t>МУНИЦИПАЛЬНАЯ СОСТАВЛЯЮЩАЯ</a:t>
            </a:r>
          </a:p>
          <a:p>
            <a:pPr eaLnBrk="0" hangingPunct="0"/>
            <a:r>
              <a:rPr lang="ru-RU" altLang="ru-RU" sz="2400" b="1" kern="0" dirty="0" smtClean="0">
                <a:solidFill>
                  <a:srgbClr val="C00000"/>
                </a:solidFill>
              </a:rPr>
              <a:t>НАЦИОНАЛЬНЫХ ПРОЕКТОВ</a:t>
            </a:r>
            <a:endParaRPr lang="ru-RU" altLang="ru-RU" sz="2400" b="1" kern="0" dirty="0">
              <a:solidFill>
                <a:srgbClr val="C00000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42844" y="2314510"/>
            <a:ext cx="81439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РП </a:t>
            </a:r>
            <a:r>
              <a:rPr lang="ru-RU" dirty="0"/>
              <a:t>«Формирование комфортной </a:t>
            </a:r>
            <a:r>
              <a:rPr lang="ru-RU" dirty="0" smtClean="0"/>
              <a:t>городской </a:t>
            </a:r>
            <a:r>
              <a:rPr lang="ru-RU" dirty="0"/>
              <a:t>среды</a:t>
            </a:r>
            <a:r>
              <a:rPr lang="ru-RU" dirty="0" smtClean="0"/>
              <a:t>» – </a:t>
            </a:r>
            <a:r>
              <a:rPr lang="ru-RU" sz="2000" b="1" dirty="0" smtClean="0">
                <a:solidFill>
                  <a:srgbClr val="C00000"/>
                </a:solidFill>
              </a:rPr>
              <a:t>69 448,98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sz="1600" b="1" dirty="0" smtClean="0">
                <a:solidFill>
                  <a:srgbClr val="C00000"/>
                </a:solidFill>
              </a:rPr>
              <a:t>тыс. руб.</a:t>
            </a:r>
            <a:endParaRPr lang="ru-RU" b="1" dirty="0" smtClean="0">
              <a:solidFill>
                <a:srgbClr val="C00000"/>
              </a:solidFill>
            </a:endParaRPr>
          </a:p>
        </p:txBody>
      </p:sp>
      <p:sp>
        <p:nvSpPr>
          <p:cNvPr id="31" name="Объект 2"/>
          <p:cNvSpPr txBox="1">
            <a:spLocks/>
          </p:cNvSpPr>
          <p:nvPr/>
        </p:nvSpPr>
        <p:spPr bwMode="auto">
          <a:xfrm>
            <a:off x="142812" y="2857496"/>
            <a:ext cx="4572064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266700" indent="-266700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Ø"/>
              <a:defRPr/>
            </a:pPr>
            <a:r>
              <a:rPr kumimoji="0" lang="ru-RU" altLang="ru-RU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Благоустроено </a:t>
            </a:r>
            <a:r>
              <a:rPr lang="ru-RU" altLang="ru-RU" sz="1600" dirty="0" smtClean="0"/>
              <a:t>3</a:t>
            </a:r>
            <a:r>
              <a:rPr kumimoji="0" lang="ru-RU" altLang="ru-RU" sz="16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 </a:t>
            </a:r>
            <a:r>
              <a:rPr kumimoji="0" lang="ru-RU" altLang="ru-RU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общественных территорий:</a:t>
            </a:r>
          </a:p>
          <a:p>
            <a:pPr marL="266700" indent="-266700">
              <a:spcBef>
                <a:spcPct val="20000"/>
              </a:spcBef>
              <a:buClr>
                <a:schemeClr val="tx2"/>
              </a:buClr>
              <a:defRPr/>
            </a:pPr>
            <a:r>
              <a:rPr lang="ru-RU" alt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- парк «Дворцовый» , </a:t>
            </a:r>
          </a:p>
          <a:p>
            <a:pPr marL="266700" indent="-266700">
              <a:spcBef>
                <a:spcPct val="20000"/>
              </a:spcBef>
              <a:buClr>
                <a:schemeClr val="tx2"/>
              </a:buClr>
              <a:defRPr/>
            </a:pPr>
            <a:r>
              <a:rPr lang="ru-RU" alt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- территория в районе  пл. </a:t>
            </a:r>
            <a:r>
              <a:rPr lang="en-US" alt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III</a:t>
            </a:r>
            <a:r>
              <a:rPr lang="ru-RU" alt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Интернационала, 2</a:t>
            </a:r>
          </a:p>
          <a:p>
            <a:pPr marL="266700" indent="-266700">
              <a:spcBef>
                <a:spcPct val="20000"/>
              </a:spcBef>
              <a:buClr>
                <a:schemeClr val="tx2"/>
              </a:buClr>
              <a:defRPr/>
            </a:pPr>
            <a:r>
              <a:rPr lang="ru-RU" alt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-  территория в районе ТК «Настенька»</a:t>
            </a:r>
          </a:p>
          <a:p>
            <a:pPr marL="266700" indent="-266700">
              <a:spcBef>
                <a:spcPct val="20000"/>
              </a:spcBef>
              <a:buClr>
                <a:schemeClr val="tx2"/>
              </a:buClr>
              <a:defRPr/>
            </a:pPr>
            <a:endParaRPr lang="ru-RU" altLang="ru-RU" sz="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Ø"/>
            </a:pPr>
            <a:r>
              <a:rPr lang="ru-RU" sz="1600" dirty="0" smtClean="0"/>
              <a:t>Благоустроено 7-х дворовых территорий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1142976" y="1785926"/>
            <a:ext cx="51435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Финансирование  –  </a:t>
            </a:r>
            <a:r>
              <a:rPr lang="ru-RU" altLang="ru-RU" sz="2400" b="1" dirty="0" smtClean="0">
                <a:solidFill>
                  <a:srgbClr val="C00000"/>
                </a:solidFill>
              </a:rPr>
              <a:t>69 448,98</a:t>
            </a:r>
            <a:r>
              <a:rPr lang="ru-RU" altLang="ru-RU" sz="1600" b="1" dirty="0" smtClean="0">
                <a:solidFill>
                  <a:srgbClr val="C00000"/>
                </a:solidFill>
              </a:rPr>
              <a:t> тыс. </a:t>
            </a:r>
            <a:r>
              <a:rPr lang="ru-RU" altLang="ru-RU" sz="1600" b="1" dirty="0">
                <a:solidFill>
                  <a:srgbClr val="C00000"/>
                </a:solidFill>
              </a:rPr>
              <a:t>рублей</a:t>
            </a:r>
          </a:p>
        </p:txBody>
      </p:sp>
      <p:pic>
        <p:nvPicPr>
          <p:cNvPr id="27" name="Рисунок 26" descr="Жилье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282" y="1083539"/>
            <a:ext cx="806400" cy="845263"/>
          </a:xfrm>
          <a:prstGeom prst="rect">
            <a:avLst/>
          </a:prstGeom>
        </p:spPr>
      </p:pic>
      <p:pic>
        <p:nvPicPr>
          <p:cNvPr id="8196" name="Picture 4" descr="W:\Экономическое Управ\512\Храмцова О.А\Фото к письму исх-1-00296\Площадь III Интернац ПОСЛЕ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38" y="4429133"/>
            <a:ext cx="3143272" cy="2357454"/>
          </a:xfrm>
          <a:prstGeom prst="rect">
            <a:avLst/>
          </a:prstGeom>
          <a:noFill/>
        </p:spPr>
      </p:pic>
      <p:pic>
        <p:nvPicPr>
          <p:cNvPr id="8198" name="Picture 6" descr="W:\Экономическое Управ\512\Храмцова О.А\Фото к письму исх-1-00296\Северо-Зап ПОСЛЕ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00826" y="3201006"/>
            <a:ext cx="2561370" cy="3579206"/>
          </a:xfrm>
          <a:prstGeom prst="rect">
            <a:avLst/>
          </a:prstGeom>
          <a:noFill/>
        </p:spPr>
      </p:pic>
      <p:pic>
        <p:nvPicPr>
          <p:cNvPr id="8200" name="Picture 8" descr="W:\Экономическое Управ\512\Храмцова О.А\Фото к письму исх-1-00296\Спортивная площадка ПОСЛЕ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86116" y="4429132"/>
            <a:ext cx="3143272" cy="235745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63674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Объект 2"/>
          <p:cNvSpPr txBox="1">
            <a:spLocks/>
          </p:cNvSpPr>
          <p:nvPr/>
        </p:nvSpPr>
        <p:spPr bwMode="auto">
          <a:xfrm>
            <a:off x="142812" y="3071810"/>
            <a:ext cx="8572592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285750" indent="-285750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Ø"/>
              <a:tabLst>
                <a:tab pos="266700" algn="l"/>
              </a:tabLst>
            </a:pP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Созданы 8  новых площадок накопления ТКО. </a:t>
            </a:r>
            <a:endParaRPr lang="ru-RU" altLang="ru-RU" sz="16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Ø"/>
              <a:tabLst>
                <a:tab pos="266700" algn="l"/>
              </a:tabLst>
            </a:pP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Закуплено 268 новых контейнеров</a:t>
            </a:r>
          </a:p>
          <a:p>
            <a:pPr marL="266700" marR="0" lvl="0" indent="-2667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0" lang="ru-RU" alt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Выполнена  рекультивация участка, занятого  городской свалкой</a:t>
            </a:r>
          </a:p>
        </p:txBody>
      </p:sp>
      <p:sp>
        <p:nvSpPr>
          <p:cNvPr id="11269" name="AutoShape 35" descr="https://static.vecteezy.com/system/resources/previews/000/097/641/original/sport-circle-icons-vector.jpg"/>
          <p:cNvSpPr>
            <a:spLocks noChangeAspect="1" noChangeArrowheads="1"/>
          </p:cNvSpPr>
          <p:nvPr/>
        </p:nvSpPr>
        <p:spPr bwMode="auto">
          <a:xfrm>
            <a:off x="155575" y="-14393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0" name="AutoShape 37" descr="https://static.vecteezy.com/system/resources/previews/000/097/641/original/sport-circle-icons-vector.jpg"/>
          <p:cNvSpPr>
            <a:spLocks noChangeAspect="1" noChangeArrowheads="1"/>
          </p:cNvSpPr>
          <p:nvPr/>
        </p:nvSpPr>
        <p:spPr bwMode="auto">
          <a:xfrm>
            <a:off x="307975" y="8467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" name="Прямоугольник 4"/>
          <p:cNvSpPr>
            <a:spLocks noChangeArrowheads="1"/>
          </p:cNvSpPr>
          <p:nvPr/>
        </p:nvSpPr>
        <p:spPr bwMode="auto">
          <a:xfrm>
            <a:off x="1214414" y="1252823"/>
            <a:ext cx="37862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altLang="ru-RU" sz="2400" b="1" dirty="0">
                <a:solidFill>
                  <a:srgbClr val="C00000"/>
                </a:solidFill>
              </a:rPr>
              <a:t>НП «</a:t>
            </a:r>
            <a:r>
              <a:rPr lang="ru-RU" altLang="ru-RU" sz="2400" b="1" dirty="0" smtClean="0">
                <a:solidFill>
                  <a:srgbClr val="C00000"/>
                </a:solidFill>
              </a:rPr>
              <a:t>Экология»       </a:t>
            </a:r>
            <a:endParaRPr lang="ru-RU" altLang="ru-RU" sz="2400" b="1" dirty="0">
              <a:solidFill>
                <a:srgbClr val="C00000"/>
              </a:solidFill>
            </a:endParaRPr>
          </a:p>
        </p:txBody>
      </p:sp>
      <p:pic>
        <p:nvPicPr>
          <p:cNvPr id="25" name="Рисунок 2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2404" r="15103"/>
          <a:stretch/>
        </p:blipFill>
        <p:spPr bwMode="auto">
          <a:xfrm>
            <a:off x="0" y="12665"/>
            <a:ext cx="1115616" cy="112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Прямоугольник 26"/>
          <p:cNvSpPr/>
          <p:nvPr/>
        </p:nvSpPr>
        <p:spPr>
          <a:xfrm>
            <a:off x="1115616" y="188640"/>
            <a:ext cx="513313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ru-RU" altLang="ru-RU" sz="2400" b="1" kern="0" dirty="0" smtClean="0">
                <a:solidFill>
                  <a:srgbClr val="C00000"/>
                </a:solidFill>
              </a:rPr>
              <a:t>МУНИЦИПАЛЬНАЯ СОСТАВЛЯЮЩАЯ</a:t>
            </a:r>
          </a:p>
          <a:p>
            <a:pPr eaLnBrk="0" hangingPunct="0"/>
            <a:r>
              <a:rPr lang="ru-RU" altLang="ru-RU" sz="2400" b="1" kern="0" dirty="0" smtClean="0">
                <a:solidFill>
                  <a:srgbClr val="C00000"/>
                </a:solidFill>
              </a:rPr>
              <a:t>НАЦИОНАЛЬНЫХ ПРОЕКТОВ</a:t>
            </a:r>
            <a:endParaRPr lang="ru-RU" altLang="ru-RU" sz="2400" b="1" kern="0" dirty="0">
              <a:solidFill>
                <a:srgbClr val="C00000"/>
              </a:solidFill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 rot="5400000">
            <a:off x="618671" y="397553"/>
            <a:ext cx="1249984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 defTabSz="800100">
              <a:spcAft>
                <a:spcPts val="0"/>
              </a:spcAft>
              <a:defRPr b="1">
                <a:solidFill>
                  <a:srgbClr val="C00000"/>
                </a:solidFill>
                <a:cs typeface="Calibri" pitchFamily="34" charset="0"/>
              </a:defRPr>
            </a:lvl1pPr>
          </a:lstStyle>
          <a:p>
            <a:r>
              <a:rPr lang="ru-RU" alt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________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9212" y="108917"/>
            <a:ext cx="1305156" cy="1105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142844" y="2285992"/>
            <a:ext cx="750099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РП </a:t>
            </a:r>
            <a:r>
              <a:rPr lang="ru-RU" dirty="0"/>
              <a:t>«Чистая страна» </a:t>
            </a:r>
            <a:r>
              <a:rPr lang="ru-RU" dirty="0" smtClean="0"/>
              <a:t>– </a:t>
            </a:r>
            <a:r>
              <a:rPr lang="ru-RU" sz="2000" b="1" dirty="0" smtClean="0">
                <a:solidFill>
                  <a:srgbClr val="C00000"/>
                </a:solidFill>
              </a:rPr>
              <a:t>247 529,77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sz="1600" b="1" dirty="0" smtClean="0">
                <a:solidFill>
                  <a:srgbClr val="C00000"/>
                </a:solidFill>
              </a:rPr>
              <a:t>тыс. руб.</a:t>
            </a:r>
            <a:endParaRPr lang="ru-RU" b="1" dirty="0">
              <a:solidFill>
                <a:srgbClr val="C00000"/>
              </a:solidFill>
            </a:endParaRPr>
          </a:p>
          <a:p>
            <a:r>
              <a:rPr lang="ru-RU" dirty="0"/>
              <a:t>РП «Комплексная система обращения с ТКО</a:t>
            </a:r>
            <a:r>
              <a:rPr lang="ru-RU" dirty="0" smtClean="0"/>
              <a:t>» –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</a:rPr>
              <a:t>6 929,7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sz="1600" b="1" dirty="0" smtClean="0">
                <a:solidFill>
                  <a:srgbClr val="C00000"/>
                </a:solidFill>
              </a:rPr>
              <a:t>тыс. руб.</a:t>
            </a:r>
            <a:r>
              <a:rPr lang="ru-RU" sz="1600" dirty="0" smtClean="0"/>
              <a:t>    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1142976" y="1785926"/>
            <a:ext cx="51435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Финансирование  </a:t>
            </a:r>
            <a:r>
              <a:rPr lang="ru-RU" altLang="ru-RU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– </a:t>
            </a:r>
            <a:r>
              <a:rPr lang="ru-RU" altLang="ru-RU" sz="2400" b="1" dirty="0" smtClean="0">
                <a:solidFill>
                  <a:srgbClr val="C00000"/>
                </a:solidFill>
              </a:rPr>
              <a:t>254 459,47 </a:t>
            </a:r>
            <a:r>
              <a:rPr lang="ru-RU" altLang="ru-RU" b="1" dirty="0" smtClean="0">
                <a:solidFill>
                  <a:srgbClr val="C00000"/>
                </a:solidFill>
              </a:rPr>
              <a:t>тыс. </a:t>
            </a:r>
            <a:r>
              <a:rPr lang="ru-RU" altLang="ru-RU" b="1" dirty="0">
                <a:solidFill>
                  <a:srgbClr val="C00000"/>
                </a:solidFill>
              </a:rPr>
              <a:t>рублей</a:t>
            </a:r>
            <a:endParaRPr lang="ru-RU" altLang="ru-RU" sz="1600" b="1" dirty="0">
              <a:solidFill>
                <a:srgbClr val="C00000"/>
              </a:solidFill>
            </a:endParaRPr>
          </a:p>
        </p:txBody>
      </p:sp>
      <p:pic>
        <p:nvPicPr>
          <p:cNvPr id="15" name="Рисунок 14" descr="Экология.jpg"/>
          <p:cNvPicPr>
            <a:picLocks noChangeAspect="1"/>
          </p:cNvPicPr>
          <p:nvPr/>
        </p:nvPicPr>
        <p:blipFill>
          <a:blip r:embed="rId5"/>
          <a:srcRect r="9169"/>
          <a:stretch>
            <a:fillRect/>
          </a:stretch>
        </p:blipFill>
        <p:spPr>
          <a:xfrm>
            <a:off x="214282" y="1152335"/>
            <a:ext cx="806400" cy="847905"/>
          </a:xfrm>
          <a:prstGeom prst="rect">
            <a:avLst/>
          </a:prstGeom>
        </p:spPr>
      </p:pic>
      <p:pic>
        <p:nvPicPr>
          <p:cNvPr id="6146" name="Picture 2" descr="C:\Users\zgognu\Downloads\IMG-20240925-WA001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8016" y="1285860"/>
            <a:ext cx="2196718" cy="2928958"/>
          </a:xfrm>
          <a:prstGeom prst="rect">
            <a:avLst/>
          </a:prstGeom>
          <a:noFill/>
        </p:spPr>
      </p:pic>
      <p:pic>
        <p:nvPicPr>
          <p:cNvPr id="6148" name="Picture 4" descr="C:\Users\zgognu\AppData\Local\Temp\Rar$DIa7668.36940\Отчетная 2 п.Тундуш ул.Малышева 1.jpg"/>
          <p:cNvPicPr>
            <a:picLocks noChangeAspect="1" noChangeArrowheads="1"/>
          </p:cNvPicPr>
          <p:nvPr/>
        </p:nvPicPr>
        <p:blipFill>
          <a:blip r:embed="rId7" cstate="print"/>
          <a:srcRect l="16378" r="14016"/>
          <a:stretch>
            <a:fillRect/>
          </a:stretch>
        </p:blipFill>
        <p:spPr bwMode="auto">
          <a:xfrm>
            <a:off x="71406" y="4332481"/>
            <a:ext cx="3571900" cy="2311229"/>
          </a:xfrm>
          <a:prstGeom prst="rect">
            <a:avLst/>
          </a:prstGeom>
          <a:noFill/>
        </p:spPr>
      </p:pic>
      <p:pic>
        <p:nvPicPr>
          <p:cNvPr id="6150" name="Picture 6" descr="C:\Users\zgognu\AppData\Local\Temp\Rar$DIa7668.43358\Отчетная п.куваши.jpe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786214" y="4286256"/>
            <a:ext cx="5286380" cy="237887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205175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AC4EE5-164F-43E6-8D71-F6E1418B55CB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pic>
        <p:nvPicPr>
          <p:cNvPr id="5" name="Рисунок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2404" r="15103"/>
          <a:stretch/>
        </p:blipFill>
        <p:spPr bwMode="auto">
          <a:xfrm>
            <a:off x="0" y="12665"/>
            <a:ext cx="1115616" cy="112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115616" y="188640"/>
            <a:ext cx="513313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ru-RU" altLang="ru-RU" sz="2400" b="1" kern="0" dirty="0" smtClean="0">
                <a:solidFill>
                  <a:srgbClr val="C00000"/>
                </a:solidFill>
              </a:rPr>
              <a:t>МУНИЦИПАЛЬНАЯ СОСТАВЛЯЮЩАЯ</a:t>
            </a:r>
          </a:p>
          <a:p>
            <a:pPr eaLnBrk="0" hangingPunct="0"/>
            <a:r>
              <a:rPr lang="ru-RU" altLang="ru-RU" sz="2400" b="1" kern="0" dirty="0" smtClean="0">
                <a:solidFill>
                  <a:srgbClr val="C00000"/>
                </a:solidFill>
              </a:rPr>
              <a:t>НАЦИОНАЛЬНЫХ ПРОЕКТОВ</a:t>
            </a:r>
            <a:endParaRPr lang="ru-RU" altLang="ru-RU" sz="2400" b="1" kern="0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4"/>
          <p:cNvSpPr>
            <a:spLocks noChangeArrowheads="1"/>
          </p:cNvSpPr>
          <p:nvPr/>
        </p:nvSpPr>
        <p:spPr bwMode="auto">
          <a:xfrm>
            <a:off x="1142976" y="1324261"/>
            <a:ext cx="514353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altLang="ru-RU" sz="2400" b="1" kern="0" dirty="0" smtClean="0">
                <a:solidFill>
                  <a:srgbClr val="C00000"/>
                </a:solidFill>
              </a:rPr>
              <a:t>Планы на 2025 год</a:t>
            </a:r>
            <a:endParaRPr lang="ru-RU" altLang="ru-RU" sz="2400" b="1" kern="0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4"/>
          <p:cNvSpPr>
            <a:spLocks noChangeArrowheads="1"/>
          </p:cNvSpPr>
          <p:nvPr/>
        </p:nvSpPr>
        <p:spPr bwMode="auto">
          <a:xfrm>
            <a:off x="1142976" y="1918918"/>
            <a:ext cx="7715304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altLang="ru-RU" sz="2400" b="1" dirty="0">
                <a:solidFill>
                  <a:srgbClr val="C00000"/>
                </a:solidFill>
              </a:rPr>
              <a:t>НП </a:t>
            </a:r>
            <a:r>
              <a:rPr lang="ru-RU" altLang="ru-RU" sz="2400" b="1" dirty="0" smtClean="0">
                <a:solidFill>
                  <a:srgbClr val="C00000"/>
                </a:solidFill>
              </a:rPr>
              <a:t>«Семья» - </a:t>
            </a:r>
            <a:r>
              <a:rPr lang="ru-RU" altLang="ru-RU" sz="2000" dirty="0" smtClean="0"/>
              <a:t>Создание модельной муниципальной библиотеки (библиотека-филиал №22);</a:t>
            </a:r>
          </a:p>
          <a:p>
            <a:r>
              <a:rPr lang="ru-RU" altLang="ru-RU" sz="2000" dirty="0" smtClean="0"/>
              <a:t>Создание системы долговременного ухода за гражданами пожилого возраста и инвалидами</a:t>
            </a:r>
          </a:p>
          <a:p>
            <a:endParaRPr lang="ru-RU" altLang="ru-RU" sz="2400" dirty="0"/>
          </a:p>
        </p:txBody>
      </p:sp>
      <p:pic>
        <p:nvPicPr>
          <p:cNvPr id="9" name="Рисунок 8" descr="Культур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1785926"/>
            <a:ext cx="806400" cy="776534"/>
          </a:xfrm>
          <a:prstGeom prst="rect">
            <a:avLst/>
          </a:prstGeom>
        </p:spPr>
      </p:pic>
      <p:sp>
        <p:nvSpPr>
          <p:cNvPr id="10" name="Прямоугольник 4"/>
          <p:cNvSpPr>
            <a:spLocks noChangeArrowheads="1"/>
          </p:cNvSpPr>
          <p:nvPr/>
        </p:nvSpPr>
        <p:spPr bwMode="auto">
          <a:xfrm>
            <a:off x="1142976" y="4572008"/>
            <a:ext cx="765922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altLang="ru-RU" sz="2400" b="1" dirty="0">
                <a:solidFill>
                  <a:srgbClr val="C00000"/>
                </a:solidFill>
              </a:rPr>
              <a:t>НП </a:t>
            </a:r>
            <a:r>
              <a:rPr lang="ru-RU" altLang="ru-RU" sz="2400" b="1" dirty="0" smtClean="0">
                <a:solidFill>
                  <a:srgbClr val="C00000"/>
                </a:solidFill>
              </a:rPr>
              <a:t>«Инфраструктура для жизни» - </a:t>
            </a:r>
            <a:r>
              <a:rPr lang="ru-RU" altLang="ru-RU" sz="2000" dirty="0" smtClean="0"/>
              <a:t>Благоустройство четырех общественных территорий и трёх дворовых       </a:t>
            </a:r>
          </a:p>
        </p:txBody>
      </p:sp>
      <p:pic>
        <p:nvPicPr>
          <p:cNvPr id="11" name="Рисунок 10" descr="Жилье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20" y="4572008"/>
            <a:ext cx="806400" cy="845263"/>
          </a:xfrm>
          <a:prstGeom prst="rect">
            <a:avLst/>
          </a:prstGeom>
        </p:spPr>
      </p:pic>
      <p:sp>
        <p:nvSpPr>
          <p:cNvPr id="12" name="Прямоугольник 4"/>
          <p:cNvSpPr>
            <a:spLocks noChangeArrowheads="1"/>
          </p:cNvSpPr>
          <p:nvPr/>
        </p:nvSpPr>
        <p:spPr bwMode="auto">
          <a:xfrm>
            <a:off x="1142976" y="2928934"/>
            <a:ext cx="7572428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endParaRPr lang="ru-RU" altLang="ru-RU" sz="2400" b="1" dirty="0" smtClean="0">
              <a:solidFill>
                <a:srgbClr val="C00000"/>
              </a:solidFill>
            </a:endParaRPr>
          </a:p>
          <a:p>
            <a:r>
              <a:rPr lang="ru-RU" altLang="ru-RU" sz="2400" b="1" dirty="0" smtClean="0">
                <a:solidFill>
                  <a:srgbClr val="C00000"/>
                </a:solidFill>
              </a:rPr>
              <a:t>НП «Молодёжь и дети России» - </a:t>
            </a:r>
            <a:r>
              <a:rPr lang="ru-RU" altLang="ru-RU" sz="2000" dirty="0" smtClean="0"/>
              <a:t>Оснащение предметных кабинетов; проведение ремонтных работ; обеспечение выплат советникам директоров; реализация мероприятий с детьми и молодёжью    </a:t>
            </a:r>
            <a:endParaRPr lang="ru-RU" altLang="ru-RU" sz="2000" dirty="0"/>
          </a:p>
        </p:txBody>
      </p:sp>
      <p:sp>
        <p:nvSpPr>
          <p:cNvPr id="16" name="Прямоугольник 4"/>
          <p:cNvSpPr>
            <a:spLocks noChangeArrowheads="1"/>
          </p:cNvSpPr>
          <p:nvPr/>
        </p:nvSpPr>
        <p:spPr bwMode="auto">
          <a:xfrm>
            <a:off x="1142976" y="5500702"/>
            <a:ext cx="778674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altLang="ru-RU" sz="2400" b="1" kern="0" dirty="0" smtClean="0">
                <a:solidFill>
                  <a:srgbClr val="C00000"/>
                </a:solidFill>
              </a:rPr>
              <a:t>НП «Экологическое благополучие» - </a:t>
            </a:r>
            <a:r>
              <a:rPr lang="ru-RU" altLang="ru-RU" sz="2000" dirty="0" smtClean="0"/>
              <a:t>Обустройство мест (площадок) накопления ТКО </a:t>
            </a:r>
            <a:r>
              <a:rPr lang="ru-RU" altLang="ru-RU" sz="2000" smtClean="0"/>
              <a:t>жилого фонда</a:t>
            </a:r>
            <a:endParaRPr lang="ru-RU" altLang="ru-RU" sz="2000" dirty="0"/>
          </a:p>
        </p:txBody>
      </p:sp>
      <p:pic>
        <p:nvPicPr>
          <p:cNvPr id="17" name="Рисунок 16" descr="Цифровая экономик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720" y="5500702"/>
            <a:ext cx="806400" cy="712632"/>
          </a:xfrm>
          <a:prstGeom prst="rect">
            <a:avLst/>
          </a:prstGeom>
        </p:spPr>
      </p:pic>
      <p:pic>
        <p:nvPicPr>
          <p:cNvPr id="18" name="Рисунок 17" descr="Образование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5720" y="3214686"/>
            <a:ext cx="805967" cy="78581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6178</TotalTime>
  <Words>495</Words>
  <Application>Microsoft Office PowerPoint</Application>
  <PresentationFormat>Экран (4:3)</PresentationFormat>
  <Paragraphs>70</Paragraphs>
  <Slides>7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Национальные проекты Златоустовского городского округа  ИСПОЛНЕНИЕ  2024 год 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gorpeu-512-2</dc:creator>
  <cp:lastModifiedBy>gtihaa</cp:lastModifiedBy>
  <cp:revision>583</cp:revision>
  <cp:lastPrinted>2021-08-19T06:41:24Z</cp:lastPrinted>
  <dcterms:created xsi:type="dcterms:W3CDTF">2018-11-14T11:25:29Z</dcterms:created>
  <dcterms:modified xsi:type="dcterms:W3CDTF">2025-01-29T07:49:34Z</dcterms:modified>
</cp:coreProperties>
</file>